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</p:sldIdLst>
  <p:sldSz cx="18288000" cy="10287000"/>
  <p:notesSz cx="6858000" cy="9144000"/>
  <p:defaultTextStyle>
    <a:defPPr>
      <a:defRPr lang="en-US"/>
    </a:defPPr>
    <a:lvl1pPr marL="0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1pPr>
    <a:lvl2pPr marL="181390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2pPr>
    <a:lvl3pPr marL="362780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3pPr>
    <a:lvl4pPr marL="544168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4pPr>
    <a:lvl5pPr marL="725560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5pPr>
    <a:lvl6pPr marL="906948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6pPr>
    <a:lvl7pPr marL="1088340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7pPr>
    <a:lvl8pPr marL="1269728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8pPr>
    <a:lvl9pPr marL="1451118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C004F"/>
    <a:srgbClr val="86C5DB"/>
    <a:srgbClr val="3E67A8"/>
    <a:srgbClr val="00934F"/>
    <a:srgbClr val="92B441"/>
    <a:srgbClr val="20BDC4"/>
    <a:srgbClr val="009CDE"/>
    <a:srgbClr val="F02441"/>
    <a:srgbClr val="BD49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94" autoAdjust="0"/>
    <p:restoredTop sz="94660"/>
  </p:normalViewPr>
  <p:slideViewPr>
    <p:cSldViewPr snapToGrid="0">
      <p:cViewPr varScale="1">
        <p:scale>
          <a:sx n="60" d="100"/>
          <a:sy n="60" d="100"/>
        </p:scale>
        <p:origin x="145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683545"/>
            <a:ext cx="13716000" cy="35814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03057"/>
            <a:ext cx="13716000" cy="2483643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16/12/2025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32917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16/12/2025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14441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0" y="547688"/>
            <a:ext cx="3943350" cy="8717757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547688"/>
            <a:ext cx="11601450" cy="8717757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16/12/2025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72870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16/12/2025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26166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5" y="2564608"/>
            <a:ext cx="15773400" cy="427910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75" y="6884195"/>
            <a:ext cx="15773400" cy="2250281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16/12/2025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42167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738438"/>
            <a:ext cx="7772400" cy="6527007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2738438"/>
            <a:ext cx="7772400" cy="6527007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16/12/2025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3619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547688"/>
            <a:ext cx="15773400" cy="1988345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3" y="2521745"/>
            <a:ext cx="7736681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3" y="3757613"/>
            <a:ext cx="7736681" cy="5526882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0" y="2521745"/>
            <a:ext cx="7774782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0" y="3757613"/>
            <a:ext cx="7774782" cy="5526882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16/12/2025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8886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16/12/2025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73915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16/12/2025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5610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1481138"/>
            <a:ext cx="9258300" cy="7310438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16/12/2025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32006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2" y="1481138"/>
            <a:ext cx="9258300" cy="7310438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16/12/2025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9567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2738438"/>
            <a:ext cx="15773400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85531-4E6B-49CA-97D3-087F430CF305}" type="datetimeFigureOut">
              <a:rPr lang="pt-BR" smtClean="0"/>
              <a:t>16/12/2025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9534526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4447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5"/>
            <a:ext cx="18288000" cy="1401110"/>
          </a:xfrm>
          <a:prstGeom prst="rect">
            <a:avLst/>
          </a:prstGeom>
          <a:gradFill flip="none" rotWithShape="1">
            <a:gsLst>
              <a:gs pos="0">
                <a:srgbClr val="8C004F"/>
              </a:gs>
              <a:gs pos="48000">
                <a:srgbClr val="F0244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964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D9BA0CFF-C4E1-4894-8C6C-69F54DA65073}"/>
              </a:ext>
            </a:extLst>
          </p:cNvPr>
          <p:cNvSpPr txBox="1"/>
          <p:nvPr/>
        </p:nvSpPr>
        <p:spPr>
          <a:xfrm>
            <a:off x="2994813" y="28474"/>
            <a:ext cx="14937246" cy="12052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r"/>
            <a:r>
              <a:rPr lang="pt-BR" sz="2800" b="1" dirty="0">
                <a:latin typeface="Arial" panose="020B0604020202020204" pitchFamily="34" charset="0"/>
                <a:cs typeface="Arial" panose="020B0604020202020204" pitchFamily="34" charset="0"/>
              </a:rPr>
              <a:t>XXI SIMPÓSIO DE INOVAÇÕES TÉCNICAS DA ETEC ASTOR DE MATTOS CARVALHO</a:t>
            </a:r>
          </a:p>
          <a:p>
            <a:pPr algn="r"/>
            <a:r>
              <a:rPr lang="pt-BR" sz="2800" dirty="0"/>
              <a:t>02 de Dezembro de 2025</a:t>
            </a:r>
          </a:p>
        </p:txBody>
      </p:sp>
      <p:sp>
        <p:nvSpPr>
          <p:cNvPr id="10" name="CaixaDeTexto 6">
            <a:extLst>
              <a:ext uri="{FF2B5EF4-FFF2-40B4-BE49-F238E27FC236}">
                <a16:creationId xmlns:a16="http://schemas.microsoft.com/office/drawing/2014/main" id="{3E4DCC22-93EF-470B-A565-14C3A6A2E5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674" y="1461031"/>
            <a:ext cx="1063437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pt-BR" sz="1800" b="1" dirty="0" err="1">
                <a:latin typeface="Arial" pitchFamily="34" charset="0"/>
                <a:cs typeface="Arial" pitchFamily="34" charset="0"/>
              </a:rPr>
              <a:t>Dasypus</a:t>
            </a:r>
            <a:r>
              <a:rPr lang="pt-BR" sz="1800" b="1" dirty="0">
                <a:latin typeface="Arial" pitchFamily="34" charset="0"/>
                <a:cs typeface="Arial" pitchFamily="34" charset="0"/>
              </a:rPr>
              <a:t> – Comunicação Alternativa para Crianças com TEA por Meio de </a:t>
            </a:r>
            <a:r>
              <a:rPr lang="pt-BR" sz="1800" b="1" dirty="0" err="1">
                <a:latin typeface="Arial" pitchFamily="34" charset="0"/>
                <a:cs typeface="Arial" pitchFamily="34" charset="0"/>
              </a:rPr>
              <a:t>Cards</a:t>
            </a:r>
            <a:r>
              <a:rPr lang="pt-BR" sz="1800" b="1" dirty="0">
                <a:latin typeface="Arial" pitchFamily="34" charset="0"/>
                <a:cs typeface="Arial" pitchFamily="34" charset="0"/>
              </a:rPr>
              <a:t> e Categorias</a:t>
            </a:r>
          </a:p>
          <a:p>
            <a:endParaRPr lang="pt-BR" sz="1800" b="1" dirty="0">
              <a:latin typeface="Arial" pitchFamily="34" charset="0"/>
              <a:cs typeface="Arial" pitchFamily="34" charset="0"/>
            </a:endParaRPr>
          </a:p>
          <a:p>
            <a:endParaRPr lang="pt-BR" sz="1800" dirty="0"/>
          </a:p>
        </p:txBody>
      </p:sp>
      <p:cxnSp>
        <p:nvCxnSpPr>
          <p:cNvPr id="18" name="Conector reto 17">
            <a:extLst>
              <a:ext uri="{FF2B5EF4-FFF2-40B4-BE49-F238E27FC236}">
                <a16:creationId xmlns:a16="http://schemas.microsoft.com/office/drawing/2014/main" id="{E6FE38C5-1AEE-48D6-9768-E63DD9B43EEB}"/>
              </a:ext>
            </a:extLst>
          </p:cNvPr>
          <p:cNvCxnSpPr>
            <a:cxnSpLocks/>
          </p:cNvCxnSpPr>
          <p:nvPr/>
        </p:nvCxnSpPr>
        <p:spPr>
          <a:xfrm>
            <a:off x="-17456486" y="11590370"/>
            <a:ext cx="14650430" cy="0"/>
          </a:xfrm>
          <a:prstGeom prst="line">
            <a:avLst/>
          </a:prstGeom>
          <a:ln w="88900">
            <a:solidFill>
              <a:srgbClr val="8C00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8381178C-5FBF-4AEC-AA82-9A72BA04B5DE}"/>
              </a:ext>
            </a:extLst>
          </p:cNvPr>
          <p:cNvSpPr txBox="1"/>
          <p:nvPr/>
        </p:nvSpPr>
        <p:spPr>
          <a:xfrm>
            <a:off x="13681774" y="5633270"/>
            <a:ext cx="4385279" cy="367825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/>
            <a:endParaRPr lang="pt-BR" sz="900" b="1" cap="al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1350" b="1" cap="all" dirty="0">
                <a:latin typeface="+mj-lt"/>
                <a:cs typeface="Arial" panose="020B0604020202020204" pitchFamily="34" charset="0"/>
              </a:rPr>
              <a:t>AGRADECIMENTOS</a:t>
            </a:r>
          </a:p>
          <a:p>
            <a:pPr algn="just"/>
            <a:endParaRPr lang="pt-BR" sz="1350" b="1" cap="all" dirty="0">
              <a:latin typeface="+mj-lt"/>
              <a:cs typeface="Arial" panose="020B0604020202020204" pitchFamily="34" charset="0"/>
            </a:endParaRPr>
          </a:p>
          <a:p>
            <a:pPr algn="just"/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Agradecemos aos desenvolvedores da aplicação, pela criação de um ambiente intuitivo e funcional; à equipe responsável pela documentação, essencial para a organização e o embasamento do projeto; e aos desenvolvedores do banco de dados, fundamentais para o funcionamento do sistema. Por fim, registramos nosso sincero agradecimento aos professores e orientadores, cujo tempo, conhecimento e dedicação tornaram este TCC </a:t>
            </a:r>
            <a:r>
              <a:rPr lang="pt-BR" sz="1200">
                <a:latin typeface="Arial" panose="020B0604020202020204" pitchFamily="34" charset="0"/>
                <a:cs typeface="Arial" panose="020B0604020202020204" pitchFamily="34" charset="0"/>
              </a:rPr>
              <a:t>possível.</a:t>
            </a:r>
          </a:p>
          <a:p>
            <a:pPr algn="just"/>
            <a:endParaRPr lang="pt-B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900" b="1" cap="all" dirty="0">
                <a:latin typeface="Arial" panose="020B0604020202020204" pitchFamily="34" charset="0"/>
                <a:cs typeface="Arial" panose="020B0604020202020204" pitchFamily="34" charset="0"/>
              </a:rPr>
              <a:t>PRINCIPAIS REFERÊNCIAS BIBLIOGRÁFICAS</a:t>
            </a:r>
          </a:p>
          <a:p>
            <a:pPr algn="just"/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Cristina de Souza, </a:t>
            </a:r>
            <a:r>
              <a:rPr lang="pt-BR" sz="800" dirty="0" err="1">
                <a:latin typeface="Arial" panose="020B0604020202020204" pitchFamily="34" charset="0"/>
                <a:cs typeface="Arial" panose="020B0604020202020204" pitchFamily="34" charset="0"/>
              </a:rPr>
              <a:t>Andiara</a:t>
            </a:r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pt-BR" sz="800" dirty="0" err="1">
                <a:latin typeface="Arial" panose="020B0604020202020204" pitchFamily="34" charset="0"/>
                <a:cs typeface="Arial" panose="020B0604020202020204" pitchFamily="34" charset="0"/>
              </a:rPr>
              <a:t>Benitez</a:t>
            </a:r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, Priscila; Santos Carmo, João. Diretrizes de acessibilidade de interfaces digitais para pessoas com Transtorno do Espectro Autista: uma revisão integrativa de literatura. Google acadêmico. 21/06/2021. Acessado em 13/03/25 às 14:11.</a:t>
            </a:r>
          </a:p>
          <a:p>
            <a:pPr algn="just"/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Nunes REYNOSO, Gabriel; Alves BARBOSA, Jair; Amadeu Dutra MORESI, Eduardo. Tecnologia assistiva e TEA. Google acadêmico. 27/11/2017. Acessado em 13/03/25 às 13:27.</a:t>
            </a:r>
          </a:p>
          <a:p>
            <a:pPr algn="just"/>
            <a:r>
              <a:rPr lang="pt-BR" sz="8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MAGALHÃES MACHADO FIGUEIREDO, ANA CLÁUDIA; DAS GRAÇAS TELLES SOBRAL, MARIA. EMITED – O ENSINO ATRAVÉS DO MOVIMENTO, DA INTERAÇÃO SOCIAL COM USO DAS TECNOLOGIAS DIGITAIS. Google acadêmico. 2022. Acessado em 13/03/25 às 13:05. </a:t>
            </a:r>
          </a:p>
          <a:p>
            <a:pPr algn="just"/>
            <a:endParaRPr lang="pt-B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BR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42926C5C-79B8-4BB8-8437-82D284FF8BA6}"/>
              </a:ext>
            </a:extLst>
          </p:cNvPr>
          <p:cNvSpPr txBox="1"/>
          <p:nvPr/>
        </p:nvSpPr>
        <p:spPr>
          <a:xfrm>
            <a:off x="9144564" y="2513277"/>
            <a:ext cx="4517332" cy="409195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just"/>
            <a:r>
              <a:rPr lang="pt-BR" sz="1350" b="1" dirty="0"/>
              <a:t>DESENVOLVIMENTO</a:t>
            </a:r>
            <a:br>
              <a:rPr lang="pt-BR" sz="1350" b="1" dirty="0"/>
            </a:br>
            <a:r>
              <a:rPr lang="pt-BR" sz="135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t-BR" sz="135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350" dirty="0">
                <a:latin typeface="Arial" panose="020B0604020202020204" pitchFamily="34" charset="0"/>
                <a:cs typeface="Arial" panose="020B0604020202020204" pitchFamily="34" charset="0"/>
              </a:rPr>
              <a:t>O aplicativo foi desenvolvido em </a:t>
            </a:r>
            <a:r>
              <a:rPr lang="pt-BR" sz="1350" dirty="0" err="1">
                <a:latin typeface="Arial" panose="020B0604020202020204" pitchFamily="34" charset="0"/>
                <a:cs typeface="Arial" panose="020B0604020202020204" pitchFamily="34" charset="0"/>
              </a:rPr>
              <a:t>Flutter</a:t>
            </a:r>
            <a:r>
              <a:rPr lang="pt-BR" sz="135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pt-BR" sz="1350" dirty="0" err="1">
                <a:latin typeface="Arial" panose="020B0604020202020204" pitchFamily="34" charset="0"/>
                <a:cs typeface="Arial" panose="020B0604020202020204" pitchFamily="34" charset="0"/>
              </a:rPr>
              <a:t>Dart</a:t>
            </a:r>
            <a:r>
              <a:rPr lang="pt-BR" sz="1350" dirty="0">
                <a:latin typeface="Arial" panose="020B0604020202020204" pitchFamily="34" charset="0"/>
                <a:cs typeface="Arial" panose="020B0604020202020204" pitchFamily="34" charset="0"/>
              </a:rPr>
              <a:t>, garantindo funcionamento em dispositivos Android e iOS. A troca de informações com o servidor é feita por API REST em JSON, comunicando-se com um </a:t>
            </a:r>
            <a:r>
              <a:rPr lang="pt-BR" sz="1350" dirty="0" err="1">
                <a:latin typeface="Arial" panose="020B0604020202020204" pitchFamily="34" charset="0"/>
                <a:cs typeface="Arial" panose="020B0604020202020204" pitchFamily="34" charset="0"/>
              </a:rPr>
              <a:t>back-end</a:t>
            </a:r>
            <a:r>
              <a:rPr lang="pt-BR" sz="1350" dirty="0">
                <a:latin typeface="Arial" panose="020B0604020202020204" pitchFamily="34" charset="0"/>
                <a:cs typeface="Arial" panose="020B0604020202020204" pitchFamily="34" charset="0"/>
              </a:rPr>
              <a:t> em PHP, responsável pelo processamento das requisições e pela integração com o banco de dados </a:t>
            </a:r>
            <a:r>
              <a:rPr lang="pt-BR" sz="1350" dirty="0" err="1">
                <a:latin typeface="Arial" panose="020B0604020202020204" pitchFamily="34" charset="0"/>
                <a:cs typeface="Arial" panose="020B0604020202020204" pitchFamily="34" charset="0"/>
              </a:rPr>
              <a:t>MySQL.O</a:t>
            </a:r>
            <a:r>
              <a:rPr lang="pt-BR" sz="1350" dirty="0">
                <a:latin typeface="Arial" panose="020B0604020202020204" pitchFamily="34" charset="0"/>
                <a:cs typeface="Arial" panose="020B0604020202020204" pitchFamily="34" charset="0"/>
              </a:rPr>
              <a:t> banco de dados foi projetado para armazenar usuários, categorias e </a:t>
            </a:r>
            <a:r>
              <a:rPr lang="pt-BR" sz="1350" dirty="0" err="1">
                <a:latin typeface="Arial" panose="020B0604020202020204" pitchFamily="34" charset="0"/>
                <a:cs typeface="Arial" panose="020B0604020202020204" pitchFamily="34" charset="0"/>
              </a:rPr>
              <a:t>cards</a:t>
            </a:r>
            <a:r>
              <a:rPr lang="pt-BR" sz="1350" dirty="0">
                <a:latin typeface="Arial" panose="020B0604020202020204" pitchFamily="34" charset="0"/>
                <a:cs typeface="Arial" panose="020B0604020202020204" pitchFamily="34" charset="0"/>
              </a:rPr>
              <a:t> utilizados na comunicação alternativa baseada no método PECS. No sistema, o administrador cria e organiza todas as categorias e </a:t>
            </a:r>
            <a:r>
              <a:rPr lang="pt-BR" sz="1350" dirty="0" err="1">
                <a:latin typeface="Arial" panose="020B0604020202020204" pitchFamily="34" charset="0"/>
                <a:cs typeface="Arial" panose="020B0604020202020204" pitchFamily="34" charset="0"/>
              </a:rPr>
              <a:t>cards</a:t>
            </a:r>
            <a:r>
              <a:rPr lang="pt-BR" sz="1350" dirty="0">
                <a:latin typeface="Arial" panose="020B0604020202020204" pitchFamily="34" charset="0"/>
                <a:cs typeface="Arial" panose="020B0604020202020204" pitchFamily="34" charset="0"/>
              </a:rPr>
              <a:t>, enquanto o usuário padrão acessa apenas o conteúdo que lhe foi configurado, garantindo simplicidade, segurança e foco na comunicação.</a:t>
            </a:r>
            <a:endParaRPr lang="pt-BR" sz="1350" dirty="0"/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75D3DE07-360C-4D6A-92F3-EC9ADE8855E6}"/>
              </a:ext>
            </a:extLst>
          </p:cNvPr>
          <p:cNvSpPr txBox="1"/>
          <p:nvPr/>
        </p:nvSpPr>
        <p:spPr>
          <a:xfrm>
            <a:off x="179217" y="2513277"/>
            <a:ext cx="4543058" cy="27451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r>
              <a:rPr lang="pt-BR" sz="1350" b="1" dirty="0"/>
              <a:t>INTRODUÇÃO</a:t>
            </a:r>
          </a:p>
          <a:p>
            <a:r>
              <a:rPr lang="pt-BR" sz="1350" dirty="0"/>
              <a:t/>
            </a:r>
            <a:br>
              <a:rPr lang="pt-BR" sz="1350" dirty="0"/>
            </a:br>
            <a:endParaRPr lang="pt-BR" sz="1350" dirty="0"/>
          </a:p>
          <a:p>
            <a:pPr algn="just"/>
            <a:r>
              <a:rPr lang="pt-BR" sz="1350" dirty="0">
                <a:latin typeface="Arial" panose="020B0604020202020204" pitchFamily="34" charset="0"/>
                <a:cs typeface="Arial" panose="020B0604020202020204" pitchFamily="34" charset="0"/>
              </a:rPr>
              <a:t>O projeto contempla o desenvolvimento de um aplicativo com o intuito de trazer ferramentas de comunicação acessíveis para pessoas com transtorno espectro autista (TEA), de forma que facilite e simplifique tarefas simples e necessidades básicas, como usar o banheiro, se alimentar e até se comunicar através de diálogos simples do cotidiano.</a:t>
            </a:r>
          </a:p>
          <a:p>
            <a:r>
              <a:rPr lang="pt-BR" sz="1350" dirty="0"/>
              <a:t>.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33387386-60FF-4476-8EF5-3ECA240B32DC}"/>
              </a:ext>
            </a:extLst>
          </p:cNvPr>
          <p:cNvSpPr txBox="1"/>
          <p:nvPr/>
        </p:nvSpPr>
        <p:spPr>
          <a:xfrm>
            <a:off x="0" y="1988551"/>
            <a:ext cx="18288000" cy="455189"/>
          </a:xfrm>
          <a:prstGeom prst="rect">
            <a:avLst/>
          </a:prstGeom>
          <a:solidFill>
            <a:srgbClr val="F0244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400" b="1">
                <a:solidFill>
                  <a:schemeClr val="bg1"/>
                </a:solidFill>
              </a:defRPr>
            </a:lvl1pPr>
          </a:lstStyle>
          <a:p>
            <a:pPr algn="l"/>
            <a:r>
              <a:rPr lang="pt-BR" sz="2358" dirty="0"/>
              <a:t>                                              TÉCNICO EM INFORMÁTICA</a:t>
            </a:r>
          </a:p>
        </p:txBody>
      </p:sp>
      <p:cxnSp>
        <p:nvCxnSpPr>
          <p:cNvPr id="32" name="Conector reto 31">
            <a:extLst>
              <a:ext uri="{FF2B5EF4-FFF2-40B4-BE49-F238E27FC236}">
                <a16:creationId xmlns:a16="http://schemas.microsoft.com/office/drawing/2014/main" id="{3D808EBE-86A6-419D-AABE-D7AA8068A08D}"/>
              </a:ext>
            </a:extLst>
          </p:cNvPr>
          <p:cNvCxnSpPr>
            <a:cxnSpLocks/>
          </p:cNvCxnSpPr>
          <p:nvPr/>
        </p:nvCxnSpPr>
        <p:spPr>
          <a:xfrm>
            <a:off x="-10139404" y="-3508330"/>
            <a:ext cx="5268" cy="14907196"/>
          </a:xfrm>
          <a:prstGeom prst="line">
            <a:avLst/>
          </a:prstGeom>
          <a:ln w="76200">
            <a:solidFill>
              <a:srgbClr val="8C00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ixaDeTexto 38">
            <a:extLst>
              <a:ext uri="{FF2B5EF4-FFF2-40B4-BE49-F238E27FC236}">
                <a16:creationId xmlns:a16="http://schemas.microsoft.com/office/drawing/2014/main" id="{B5F51435-4D34-4E30-AD87-BDEBFE22A8A8}"/>
              </a:ext>
            </a:extLst>
          </p:cNvPr>
          <p:cNvSpPr txBox="1"/>
          <p:nvPr/>
        </p:nvSpPr>
        <p:spPr>
          <a:xfrm>
            <a:off x="180971" y="4968613"/>
            <a:ext cx="4932184" cy="28979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r>
              <a:rPr lang="pt-BR" sz="1350" b="1" dirty="0"/>
              <a:t>FIGURA 01 - DESCRIÇÃO</a:t>
            </a:r>
            <a:br>
              <a:rPr lang="pt-BR" sz="1350" b="1" dirty="0"/>
            </a:br>
            <a:endParaRPr lang="pt-BR" sz="1350" dirty="0"/>
          </a:p>
        </p:txBody>
      </p:sp>
      <p:sp>
        <p:nvSpPr>
          <p:cNvPr id="41" name="CaixaDeTexto 40">
            <a:extLst>
              <a:ext uri="{FF2B5EF4-FFF2-40B4-BE49-F238E27FC236}">
                <a16:creationId xmlns:a16="http://schemas.microsoft.com/office/drawing/2014/main" id="{38EF85FE-4EE4-49E7-B027-5A41A92F9538}"/>
              </a:ext>
            </a:extLst>
          </p:cNvPr>
          <p:cNvSpPr txBox="1"/>
          <p:nvPr/>
        </p:nvSpPr>
        <p:spPr>
          <a:xfrm>
            <a:off x="4659358" y="2513272"/>
            <a:ext cx="4517332" cy="22771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r>
              <a:rPr lang="pt-BR" sz="1350" b="1" dirty="0"/>
              <a:t>OBJETIVO GERAL</a:t>
            </a:r>
          </a:p>
          <a:p>
            <a:pPr algn="just"/>
            <a:r>
              <a:rPr lang="pt-BR" sz="135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t-BR" sz="135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350" dirty="0">
                <a:latin typeface="Arial" panose="020B0604020202020204" pitchFamily="34" charset="0"/>
                <a:cs typeface="Arial" panose="020B0604020202020204" pitchFamily="34" charset="0"/>
              </a:rPr>
              <a:t>Facilitar a comunicação da criança autista por meio de sons, imagens e desenhos organizados em um painel interativo, com categorias e </a:t>
            </a:r>
            <a:r>
              <a:rPr lang="pt-BR" sz="1350" dirty="0" err="1">
                <a:latin typeface="Arial" panose="020B0604020202020204" pitchFamily="34" charset="0"/>
                <a:cs typeface="Arial" panose="020B0604020202020204" pitchFamily="34" charset="0"/>
              </a:rPr>
              <a:t>cards</a:t>
            </a:r>
            <a:r>
              <a:rPr lang="pt-BR" sz="1350" dirty="0">
                <a:latin typeface="Arial" panose="020B0604020202020204" pitchFamily="34" charset="0"/>
                <a:cs typeface="Arial" panose="020B0604020202020204" pitchFamily="34" charset="0"/>
              </a:rPr>
              <a:t> baseados no conceito PECS, permitindo a tomada de decisões e ações no cotidiano por meio de recursos visuais intuitivos criados pelo usuário administrador.</a:t>
            </a:r>
          </a:p>
          <a:p>
            <a:r>
              <a:rPr lang="pt-BR" sz="1350" dirty="0"/>
              <a:t>.</a:t>
            </a:r>
          </a:p>
        </p:txBody>
      </p:sp>
      <p:sp>
        <p:nvSpPr>
          <p:cNvPr id="42" name="CaixaDeTexto 41">
            <a:extLst>
              <a:ext uri="{FF2B5EF4-FFF2-40B4-BE49-F238E27FC236}">
                <a16:creationId xmlns:a16="http://schemas.microsoft.com/office/drawing/2014/main" id="{61C954B1-A83C-4391-9783-B4CACE49EC84}"/>
              </a:ext>
            </a:extLst>
          </p:cNvPr>
          <p:cNvSpPr txBox="1"/>
          <p:nvPr/>
        </p:nvSpPr>
        <p:spPr>
          <a:xfrm>
            <a:off x="9132394" y="5746428"/>
            <a:ext cx="3757822" cy="3422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r>
              <a:rPr lang="pt-BR" sz="1350" b="1" dirty="0"/>
              <a:t>FIGURA ou GRÁFICOS - DESCRIÇÃO</a:t>
            </a:r>
            <a:r>
              <a:rPr lang="pt-BR" sz="1428" b="1" dirty="0"/>
              <a:t/>
            </a:r>
            <a:br>
              <a:rPr lang="pt-BR" sz="1428" b="1" dirty="0"/>
            </a:br>
            <a:endParaRPr lang="pt-BR" sz="1428" dirty="0"/>
          </a:p>
        </p:txBody>
      </p:sp>
      <p:sp>
        <p:nvSpPr>
          <p:cNvPr id="44" name="CaixaDeTexto 43">
            <a:extLst>
              <a:ext uri="{FF2B5EF4-FFF2-40B4-BE49-F238E27FC236}">
                <a16:creationId xmlns:a16="http://schemas.microsoft.com/office/drawing/2014/main" id="{4A705611-D730-467A-8D9D-463A629029A1}"/>
              </a:ext>
            </a:extLst>
          </p:cNvPr>
          <p:cNvSpPr txBox="1"/>
          <p:nvPr/>
        </p:nvSpPr>
        <p:spPr>
          <a:xfrm>
            <a:off x="4679772" y="5060175"/>
            <a:ext cx="4517332" cy="3347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just"/>
            <a:r>
              <a:rPr lang="pt-BR" sz="1350" b="1" dirty="0"/>
              <a:t>METODOLOGIA</a:t>
            </a:r>
            <a:br>
              <a:rPr lang="pt-BR" sz="1350" b="1" dirty="0"/>
            </a:br>
            <a:r>
              <a:rPr lang="pt-BR" sz="1350" dirty="0"/>
              <a:t/>
            </a:r>
            <a:br>
              <a:rPr lang="pt-BR" sz="1350" dirty="0"/>
            </a:br>
            <a:r>
              <a:rPr lang="pt-BR" sz="1350" dirty="0">
                <a:latin typeface="Arial" panose="020B0604020202020204" pitchFamily="34" charset="0"/>
                <a:cs typeface="Arial" panose="020B0604020202020204" pitchFamily="34" charset="0"/>
              </a:rPr>
              <a:t>Foi realizado, em 20/03/2025, uma reunião com funcionários da Associação de Pais e Amigos dos Excepcionais (APAE) do município de Duartina/SP, com o objetivo de compreender de maneira mais aprofundada o cotidiano e as formas de convivência de pessoas com Transtorno do Espectro Autista (TEA). Essa etapa teve grande relevância para a identificação de necessidades reais e específicas dos usuários, constituindo-se como base fundamental para o desenvolvimento do projeto. Além disso, utilizou-se a teoria das cores aplicada ao conforto sensorial de pessoas autistas, bem como referências de aplicativos da mesma área — como o </a:t>
            </a:r>
            <a:r>
              <a:rPr lang="pt-BR" sz="1350" dirty="0" err="1">
                <a:latin typeface="Arial" panose="020B0604020202020204" pitchFamily="34" charset="0"/>
                <a:cs typeface="Arial" panose="020B0604020202020204" pitchFamily="34" charset="0"/>
              </a:rPr>
              <a:t>CommunicaTEA</a:t>
            </a:r>
            <a:r>
              <a:rPr lang="pt-BR" sz="1350" dirty="0">
                <a:latin typeface="Arial" panose="020B0604020202020204" pitchFamily="34" charset="0"/>
                <a:cs typeface="Arial" panose="020B0604020202020204" pitchFamily="34" charset="0"/>
              </a:rPr>
              <a:t>, entre outros — para direcionar as escolhas de design e funcionalidades, contribuindo para a definição do aplicativo final.</a:t>
            </a:r>
          </a:p>
          <a:p>
            <a:pPr algn="just"/>
            <a:r>
              <a:rPr lang="pt-BR" sz="1286" dirty="0"/>
              <a:t>.</a:t>
            </a:r>
          </a:p>
        </p:txBody>
      </p: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606ED75F-2D24-4C1D-9C7B-078D30D222B7}"/>
              </a:ext>
            </a:extLst>
          </p:cNvPr>
          <p:cNvSpPr txBox="1"/>
          <p:nvPr/>
        </p:nvSpPr>
        <p:spPr>
          <a:xfrm>
            <a:off x="13624295" y="2513277"/>
            <a:ext cx="4529502" cy="3347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just"/>
            <a:r>
              <a:rPr lang="pt-BR" sz="1350" b="1" dirty="0"/>
              <a:t>CONCLUSÃO</a:t>
            </a:r>
            <a:br>
              <a:rPr lang="pt-BR" sz="1350" b="1" dirty="0"/>
            </a:br>
            <a:endParaRPr lang="pt-BR" sz="1350" b="1" dirty="0"/>
          </a:p>
          <a:p>
            <a:pPr algn="just"/>
            <a:r>
              <a:rPr lang="pt-BR" sz="1350" dirty="0">
                <a:latin typeface="Arial" panose="020B0604020202020204" pitchFamily="34" charset="0"/>
                <a:cs typeface="Arial" panose="020B0604020202020204" pitchFamily="34" charset="0"/>
              </a:rPr>
              <a:t>O módulo do Usuário Filho do aplicativo </a:t>
            </a:r>
            <a:r>
              <a:rPr lang="pt-BR" sz="1350" dirty="0" err="1">
                <a:latin typeface="Arial" panose="020B0604020202020204" pitchFamily="34" charset="0"/>
                <a:cs typeface="Arial" panose="020B0604020202020204" pitchFamily="34" charset="0"/>
              </a:rPr>
              <a:t>Dasypus</a:t>
            </a:r>
            <a:r>
              <a:rPr lang="pt-BR" sz="1350" dirty="0">
                <a:latin typeface="Arial" panose="020B0604020202020204" pitchFamily="34" charset="0"/>
                <a:cs typeface="Arial" panose="020B0604020202020204" pitchFamily="34" charset="0"/>
              </a:rPr>
              <a:t> ajuda pessoas com TEA a se comunicarem melhor. Ele usa </a:t>
            </a:r>
            <a:r>
              <a:rPr lang="pt-BR" sz="1350" dirty="0" err="1">
                <a:latin typeface="Arial" panose="020B0604020202020204" pitchFamily="34" charset="0"/>
                <a:cs typeface="Arial" panose="020B0604020202020204" pitchFamily="34" charset="0"/>
              </a:rPr>
              <a:t>cards</a:t>
            </a:r>
            <a:r>
              <a:rPr lang="pt-BR" sz="1350" dirty="0">
                <a:latin typeface="Arial" panose="020B0604020202020204" pitchFamily="34" charset="0"/>
                <a:cs typeface="Arial" panose="020B0604020202020204" pitchFamily="34" charset="0"/>
              </a:rPr>
              <a:t>, imagens e áudios para que o usuário possa mostrar o que precisa, fazer escolhas e organizar sua rotina. A interface é simples e funciona bem em diferentes telas, deixando tudo claro e fácil de usar .O sistema foi criado com </a:t>
            </a:r>
            <a:r>
              <a:rPr lang="pt-BR" sz="1350" dirty="0" err="1">
                <a:latin typeface="Arial" panose="020B0604020202020204" pitchFamily="34" charset="0"/>
                <a:cs typeface="Arial" panose="020B0604020202020204" pitchFamily="34" charset="0"/>
              </a:rPr>
              <a:t>Flutter</a:t>
            </a:r>
            <a:r>
              <a:rPr lang="pt-BR" sz="1350" dirty="0">
                <a:latin typeface="Arial" panose="020B0604020202020204" pitchFamily="34" charset="0"/>
                <a:cs typeface="Arial" panose="020B0604020202020204" pitchFamily="34" charset="0"/>
              </a:rPr>
              <a:t>, PHP, MySQL e API REST, garantindo bom funcionamento e acessibilidade. O projeto promove inclusão, pois é gratuito e pode ser usado por famílias que não conseguem comprar recursos físicos. Assim, o </a:t>
            </a:r>
            <a:r>
              <a:rPr lang="pt-BR" sz="1350" dirty="0" err="1">
                <a:latin typeface="Arial" panose="020B0604020202020204" pitchFamily="34" charset="0"/>
                <a:cs typeface="Arial" panose="020B0604020202020204" pitchFamily="34" charset="0"/>
              </a:rPr>
              <a:t>Dasypus</a:t>
            </a:r>
            <a:r>
              <a:rPr lang="pt-BR" sz="1350" dirty="0">
                <a:latin typeface="Arial" panose="020B0604020202020204" pitchFamily="34" charset="0"/>
                <a:cs typeface="Arial" panose="020B0604020202020204" pitchFamily="34" charset="0"/>
              </a:rPr>
              <a:t> se torna uma ferramenta importante que torna a comunicação no dia a dia mais fácil e humana.</a:t>
            </a: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D9BA0CFF-C4E1-4894-8C6C-69F54DA65073}"/>
              </a:ext>
            </a:extLst>
          </p:cNvPr>
          <p:cNvSpPr txBox="1"/>
          <p:nvPr/>
        </p:nvSpPr>
        <p:spPr>
          <a:xfrm>
            <a:off x="0" y="9490558"/>
            <a:ext cx="18288000" cy="790656"/>
          </a:xfrm>
          <a:prstGeom prst="rect">
            <a:avLst/>
          </a:prstGeom>
          <a:gradFill flip="none" rotWithShape="1">
            <a:gsLst>
              <a:gs pos="100000">
                <a:srgbClr val="8C004F"/>
              </a:gs>
              <a:gs pos="80000">
                <a:srgbClr val="F0244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8992" tIns="24496" rIns="48992" bIns="24496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/>
          </a:lstStyle>
          <a:p>
            <a:endParaRPr lang="pt-BR" sz="964" dirty="0"/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1659" y="9460662"/>
            <a:ext cx="3698254" cy="892600"/>
          </a:xfrm>
          <a:prstGeom prst="rect">
            <a:avLst/>
          </a:prstGeom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61923" y="9627999"/>
            <a:ext cx="885714" cy="557938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713" y="-121095"/>
            <a:ext cx="1968350" cy="1425290"/>
          </a:xfrm>
          <a:prstGeom prst="rect">
            <a:avLst/>
          </a:prstGeom>
        </p:spPr>
      </p:pic>
      <p:sp>
        <p:nvSpPr>
          <p:cNvPr id="36" name="CaixaDeTexto 6">
            <a:extLst>
              <a:ext uri="{FF2B5EF4-FFF2-40B4-BE49-F238E27FC236}">
                <a16:creationId xmlns:a16="http://schemas.microsoft.com/office/drawing/2014/main" id="{3E4DCC22-93EF-470B-A565-14C3A6A2E5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55209" y="1401115"/>
            <a:ext cx="60768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pt-BR" sz="1200" b="1" cap="all" dirty="0">
                <a:latin typeface="Arial" panose="020B0604020202020204" pitchFamily="34" charset="0"/>
                <a:cs typeface="Arial" pitchFamily="34" charset="0"/>
              </a:rPr>
              <a:t>CAINÃ ERIC ALVES MOURA; DÉBORAH MENEGOLO FREGNI; IAN MORAES; LUCAS SONEGO GIACON DEGASPARI; MARIA EDUARDA ALVES DOS SANTOS; PEDRO HENRIQUE OLIVEIRA VIANA</a:t>
            </a:r>
          </a:p>
          <a:p>
            <a:pPr algn="ctr"/>
            <a:endParaRPr lang="pt-BR" sz="1200" b="1" cap="all" dirty="0"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CEB8CF05-FBCA-4AEF-92D6-EFA228C510EE}"/>
              </a:ext>
            </a:extLst>
          </p:cNvPr>
          <p:cNvSpPr/>
          <p:nvPr/>
        </p:nvSpPr>
        <p:spPr>
          <a:xfrm>
            <a:off x="10176479" y="2103483"/>
            <a:ext cx="9144000" cy="2539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pt-BR" sz="1050" b="1" cap="all" dirty="0" err="1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OrientadorES</a:t>
            </a:r>
            <a:r>
              <a:rPr lang="pt-BR" sz="1050" b="1" cap="all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: Prof. </a:t>
            </a:r>
            <a:r>
              <a:rPr lang="pt-BR" sz="1050" b="1" cap="all" dirty="0" err="1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Luis</a:t>
            </a:r>
            <a:r>
              <a:rPr lang="pt-BR" sz="1050" b="1" cap="all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 Antônio Rabelo de Paula e Ronaldo Aparecido </a:t>
            </a:r>
            <a:r>
              <a:rPr lang="pt-BR" sz="1050" b="1" cap="all" dirty="0" err="1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rPr>
              <a:t>Tascin</a:t>
            </a:r>
            <a:endParaRPr lang="pt-BR" sz="1050" b="1" cap="all" dirty="0">
              <a:solidFill>
                <a:schemeClr val="bg1"/>
              </a:solidFill>
              <a:latin typeface="Arial" panose="020B0604020202020204" pitchFamily="34" charset="0"/>
              <a:cs typeface="Arial" pitchFamily="34" charset="0"/>
            </a:endParaRPr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47439EC7-13F8-40CC-A277-5546C18E5F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1747" y="5281834"/>
            <a:ext cx="1950843" cy="3954244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50575592-E6FE-4D74-888A-92A6D61D40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24457" y="6144896"/>
            <a:ext cx="1508043" cy="3034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3967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733</TotalTime>
  <Words>283</Words>
  <Application>Microsoft Office PowerPoint</Application>
  <PresentationFormat>Personalizar</PresentationFormat>
  <Paragraphs>29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Ronan Adriel Zenatti</dc:creator>
  <cp:lastModifiedBy>Coordenador</cp:lastModifiedBy>
  <cp:revision>70</cp:revision>
  <dcterms:created xsi:type="dcterms:W3CDTF">2017-11-28T14:46:21Z</dcterms:created>
  <dcterms:modified xsi:type="dcterms:W3CDTF">2025-12-16T10:30:45Z</dcterms:modified>
</cp:coreProperties>
</file>